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38" r:id="rId1"/>
  </p:sldMasterIdLst>
  <p:notesMasterIdLst>
    <p:notesMasterId r:id="rId26"/>
  </p:notesMasterIdLst>
  <p:sldIdLst>
    <p:sldId id="256" r:id="rId2"/>
    <p:sldId id="260" r:id="rId3"/>
    <p:sldId id="294" r:id="rId4"/>
    <p:sldId id="257" r:id="rId5"/>
    <p:sldId id="262" r:id="rId6"/>
    <p:sldId id="261" r:id="rId7"/>
    <p:sldId id="263" r:id="rId8"/>
    <p:sldId id="264" r:id="rId9"/>
    <p:sldId id="273" r:id="rId10"/>
    <p:sldId id="265" r:id="rId11"/>
    <p:sldId id="266" r:id="rId12"/>
    <p:sldId id="284" r:id="rId13"/>
    <p:sldId id="267" r:id="rId14"/>
    <p:sldId id="285" r:id="rId15"/>
    <p:sldId id="286" r:id="rId16"/>
    <p:sldId id="271" r:id="rId17"/>
    <p:sldId id="279" r:id="rId18"/>
    <p:sldId id="280" r:id="rId19"/>
    <p:sldId id="288" r:id="rId20"/>
    <p:sldId id="290" r:id="rId21"/>
    <p:sldId id="291" r:id="rId22"/>
    <p:sldId id="292" r:id="rId23"/>
    <p:sldId id="293" r:id="rId24"/>
    <p:sldId id="272" r:id="rId25"/>
  </p:sldIdLst>
  <p:sldSz cx="12192000" cy="6858000"/>
  <p:notesSz cx="6858000" cy="9144000"/>
  <p:embeddedFontLst>
    <p:embeddedFont>
      <p:font typeface="Magneto" panose="04030805050802020D02" pitchFamily="82" charset="0"/>
      <p:bold r:id="rId27"/>
    </p:embeddedFont>
    <p:embeddedFont>
      <p:font typeface="Cambria" panose="02040503050406030204" pitchFamily="18" charset="0"/>
      <p:regular r:id="rId28"/>
      <p:bold r:id="rId29"/>
      <p:italic r:id="rId30"/>
      <p:boldItalic r:id="rId31"/>
    </p:embeddedFont>
    <p:embeddedFont>
      <p:font typeface="Wingdings 3" panose="05040102010807070707" pitchFamily="18" charset="2"/>
      <p:regular r:id="rId32"/>
    </p:embeddedFon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8E"/>
    <a:srgbClr val="0030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4660"/>
  </p:normalViewPr>
  <p:slideViewPr>
    <p:cSldViewPr snapToGrid="0">
      <p:cViewPr varScale="1">
        <p:scale>
          <a:sx n="67" d="100"/>
          <a:sy n="67"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customschemas.google.com/relationships/presentationmetadata" Target="metadata"/><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38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21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261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104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77758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210457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716511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948117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935085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841209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71547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3479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7748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4646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53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743669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1027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58372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2754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090808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6423096"/>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0" y="-91440"/>
            <a:ext cx="12190815" cy="6949440"/>
          </a:xfrm>
          <a:prstGeom prst="rect">
            <a:avLst/>
          </a:prstGeom>
          <a:noFill/>
          <a:ln>
            <a:noFill/>
          </a:ln>
        </p:spPr>
      </p:pic>
      <p:sp>
        <p:nvSpPr>
          <p:cNvPr id="99" name="Google Shape;99;p1"/>
          <p:cNvSpPr txBox="1"/>
          <p:nvPr/>
        </p:nvSpPr>
        <p:spPr>
          <a:xfrm>
            <a:off x="2472902" y="3346704"/>
            <a:ext cx="7246189"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lang="en-IN" sz="2800" b="1" dirty="0" smtClean="0">
              <a:solidFill>
                <a:schemeClr val="dk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a:sym typeface="Calibri"/>
            </a:endParaRPr>
          </a:p>
          <a:p>
            <a:pPr marL="0" marR="0" lvl="0" indent="0" algn="ctr" rtl="0">
              <a:spcBef>
                <a:spcPts val="0"/>
              </a:spcBef>
              <a:spcAft>
                <a:spcPts val="0"/>
              </a:spcAft>
              <a:buNone/>
            </a:pPr>
            <a:r>
              <a:rPr lang="en-IN" sz="2800" b="1" dirty="0" smtClean="0">
                <a:solidFill>
                  <a:schemeClr val="dk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a:sym typeface="Calibri"/>
              </a:rPr>
              <a:t>Analysis of  STEAM DATA</a:t>
            </a:r>
          </a:p>
          <a:p>
            <a:pPr marL="0" marR="0" lvl="0" indent="0" algn="ctr" rtl="0">
              <a:spcBef>
                <a:spcPts val="0"/>
              </a:spcBef>
              <a:spcAft>
                <a:spcPts val="0"/>
              </a:spcAft>
              <a:buNone/>
            </a:pPr>
            <a:endParaRPr lang="en-IN" sz="3600" b="1" dirty="0" smtClean="0">
              <a:solidFill>
                <a:schemeClr val="accent1">
                  <a:lumMod val="75000"/>
                </a:schemeClr>
              </a:solidFill>
              <a:effectLst>
                <a:outerShdw blurRad="38100" dist="38100" dir="2700000" algn="tl">
                  <a:srgbClr val="000000">
                    <a:alpha val="43137"/>
                  </a:srgbClr>
                </a:outerShdw>
              </a:effectLst>
              <a:latin typeface="Calibri"/>
              <a:cs typeface="Calibri"/>
              <a:sym typeface="Calibri"/>
            </a:endParaRPr>
          </a:p>
        </p:txBody>
      </p:sp>
      <p:sp>
        <p:nvSpPr>
          <p:cNvPr id="2" name="TextBox 1"/>
          <p:cNvSpPr txBox="1"/>
          <p:nvPr/>
        </p:nvSpPr>
        <p:spPr>
          <a:xfrm>
            <a:off x="8569723" y="5517830"/>
            <a:ext cx="2298736" cy="369332"/>
          </a:xfrm>
          <a:prstGeom prst="rect">
            <a:avLst/>
          </a:prstGeom>
          <a:noFill/>
        </p:spPr>
        <p:txBody>
          <a:bodyPr wrap="square" rtlCol="0">
            <a:spAutoFit/>
          </a:bodyPr>
          <a:lstStyle/>
          <a:p>
            <a:r>
              <a:rPr lang="en-US" sz="1800" b="1" dirty="0" smtClean="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By :- </a:t>
            </a:r>
            <a:r>
              <a:rPr lang="en-US" sz="1800" b="1" dirty="0" err="1" smtClean="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Sumit</a:t>
            </a:r>
            <a:r>
              <a:rPr lang="en-US" sz="1800" b="1" dirty="0" smtClean="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1800" b="1" dirty="0" err="1" smtClean="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Bhagat</a:t>
            </a:r>
            <a:endParaRPr lang="en-US" sz="1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TextBox 2"/>
          <p:cNvSpPr txBox="1"/>
          <p:nvPr/>
        </p:nvSpPr>
        <p:spPr>
          <a:xfrm>
            <a:off x="5626787" y="4700879"/>
            <a:ext cx="1562907" cy="584775"/>
          </a:xfrm>
          <a:prstGeom prst="rect">
            <a:avLst/>
          </a:prstGeom>
          <a:noFill/>
        </p:spPr>
        <p:txBody>
          <a:bodyPr wrap="square" rtlCol="0">
            <a:spAutoFit/>
          </a:bodyPr>
          <a:lstStyle/>
          <a:p>
            <a:r>
              <a:rPr lang="en-US" sz="3200" b="1" dirty="0" smtClean="0">
                <a:solidFill>
                  <a:srgbClr val="00518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STEAM</a:t>
            </a:r>
            <a:endParaRPr lang="en-US" sz="3200" b="1" dirty="0">
              <a:solidFill>
                <a:srgbClr val="00518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388" y="4719842"/>
            <a:ext cx="546847" cy="5468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54281" y="632076"/>
            <a:ext cx="3442646"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Distribution Of Game Price.</a:t>
            </a:r>
            <a:endPar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9" name="TextBox 8"/>
          <p:cNvSpPr txBox="1"/>
          <p:nvPr/>
        </p:nvSpPr>
        <p:spPr>
          <a:xfrm>
            <a:off x="641557" y="5626894"/>
            <a:ext cx="9793224" cy="123110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b="1" dirty="0" smtClean="0"/>
              <a:t>Observation</a:t>
            </a:r>
          </a:p>
          <a:p>
            <a:r>
              <a:rPr lang="en-US" dirty="0" smtClean="0"/>
              <a:t>1. Most </a:t>
            </a:r>
            <a:r>
              <a:rPr lang="en-US" dirty="0"/>
              <a:t>games are either free or very low-priced.</a:t>
            </a:r>
          </a:p>
          <a:p>
            <a:r>
              <a:rPr lang="en-US" dirty="0" smtClean="0"/>
              <a:t>2. Only </a:t>
            </a:r>
            <a:r>
              <a:rPr lang="en-US" dirty="0"/>
              <a:t>a handful of titles are expensive, which creates a right-skewed distribution.</a:t>
            </a:r>
          </a:p>
          <a:p>
            <a:pPr marL="285750" indent="-285750">
              <a:buFont typeface="Arial" panose="020B0604020202020204" pitchFamily="34" charset="0"/>
              <a:buChar char="•"/>
            </a:pPr>
            <a:endParaRPr lang="en-US" dirty="0"/>
          </a:p>
        </p:txBody>
      </p:sp>
      <p:sp>
        <p:nvSpPr>
          <p:cNvPr id="10" name="TextBox 9"/>
          <p:cNvSpPr txBox="1"/>
          <p:nvPr/>
        </p:nvSpPr>
        <p:spPr>
          <a:xfrm>
            <a:off x="0" y="405"/>
            <a:ext cx="1426857"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Numerical Column</a:t>
            </a:r>
            <a:endPar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1" name="TextBox 10"/>
          <p:cNvSpPr txBox="1"/>
          <p:nvPr/>
        </p:nvSpPr>
        <p:spPr>
          <a:xfrm>
            <a:off x="3872304" y="63236"/>
            <a:ext cx="4206599"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dirty="0"/>
              <a:t>UNIVARIATE VISUALIZATION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19" y="1139361"/>
            <a:ext cx="11129646" cy="42926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437" y="1687208"/>
            <a:ext cx="1330817" cy="6260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4294" y="2313246"/>
            <a:ext cx="1236891" cy="645815"/>
          </a:xfrm>
          <a:prstGeom prst="rect">
            <a:avLst/>
          </a:prstGeom>
        </p:spPr>
      </p:pic>
    </p:spTree>
    <p:extLst>
      <p:ext uri="{BB962C8B-B14F-4D97-AF65-F5344CB8AC3E}">
        <p14:creationId xmlns:p14="http://schemas.microsoft.com/office/powerpoint/2010/main" val="15338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0974" y="232243"/>
            <a:ext cx="4505131"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dirty="0"/>
              <a:t>Boxplot of Review </a:t>
            </a:r>
            <a:r>
              <a:rPr lang="en-US" sz="2400" dirty="0" smtClean="0"/>
              <a:t>Counts.</a:t>
            </a:r>
            <a:endParaRPr lang="en-US" sz="2400" dirty="0"/>
          </a:p>
        </p:txBody>
      </p:sp>
      <p:sp>
        <p:nvSpPr>
          <p:cNvPr id="5" name="TextBox 4"/>
          <p:cNvSpPr txBox="1"/>
          <p:nvPr/>
        </p:nvSpPr>
        <p:spPr>
          <a:xfrm>
            <a:off x="371172" y="5460762"/>
            <a:ext cx="9436231" cy="153888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smtClean="0"/>
              <a:t>Observation</a:t>
            </a:r>
            <a:r>
              <a:rPr lang="en-US" sz="2000" dirty="0"/>
              <a:t>:</a:t>
            </a:r>
          </a:p>
          <a:p>
            <a:r>
              <a:rPr lang="en-US" dirty="0" smtClean="0"/>
              <a:t>1. A </a:t>
            </a:r>
            <a:r>
              <a:rPr lang="en-US" dirty="0"/>
              <a:t>few blockbuster games have extremely high review counts.</a:t>
            </a:r>
          </a:p>
          <a:p>
            <a:r>
              <a:rPr lang="en-US" dirty="0" smtClean="0"/>
              <a:t>2. The </a:t>
            </a:r>
            <a:r>
              <a:rPr lang="en-US" dirty="0"/>
              <a:t>majority of games lie at the lower end, indicating most titles don’t get massive attention</a:t>
            </a:r>
            <a:r>
              <a:rPr lang="en-US" sz="2000" dirty="0"/>
              <a:t>.</a:t>
            </a:r>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48" y="820670"/>
            <a:ext cx="9175077" cy="45133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2419" y="2151529"/>
            <a:ext cx="2968898" cy="4774978"/>
          </a:xfrm>
          <a:prstGeom prst="rect">
            <a:avLst/>
          </a:prstGeom>
        </p:spPr>
      </p:pic>
    </p:spTree>
    <p:extLst>
      <p:ext uri="{BB962C8B-B14F-4D97-AF65-F5344CB8AC3E}">
        <p14:creationId xmlns:p14="http://schemas.microsoft.com/office/powerpoint/2010/main" val="3707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0975" y="232243"/>
            <a:ext cx="4358408"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dirty="0"/>
              <a:t>Pie Chart of Top </a:t>
            </a:r>
            <a:r>
              <a:rPr lang="en-US" sz="2400" dirty="0" smtClean="0"/>
              <a:t>3 Platforms</a:t>
            </a:r>
            <a:r>
              <a:rPr lang="en-US" sz="2400" dirty="0"/>
              <a:t>.</a:t>
            </a:r>
          </a:p>
        </p:txBody>
      </p:sp>
      <p:sp>
        <p:nvSpPr>
          <p:cNvPr id="5" name="TextBox 4"/>
          <p:cNvSpPr txBox="1"/>
          <p:nvPr/>
        </p:nvSpPr>
        <p:spPr>
          <a:xfrm>
            <a:off x="371172" y="5469998"/>
            <a:ext cx="7692173"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The </a:t>
            </a:r>
            <a:r>
              <a:rPr lang="en-US" sz="2000" dirty="0"/>
              <a:t>Windows platform dominates game availability.</a:t>
            </a:r>
          </a:p>
          <a:p>
            <a:r>
              <a:rPr lang="en-US" sz="2000" dirty="0" smtClean="0"/>
              <a:t>2. Linux </a:t>
            </a:r>
            <a:r>
              <a:rPr lang="en-US" sz="2000" dirty="0"/>
              <a:t>and others have a very small share, making Steam heavily PC-focused.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9" y="899924"/>
            <a:ext cx="7736656" cy="457007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508"/>
          <a:stretch/>
        </p:blipFill>
        <p:spPr>
          <a:xfrm>
            <a:off x="7187853" y="2716306"/>
            <a:ext cx="5088813" cy="4141694"/>
          </a:xfrm>
          <a:prstGeom prst="rect">
            <a:avLst/>
          </a:prstGeom>
        </p:spPr>
      </p:pic>
    </p:spTree>
    <p:extLst>
      <p:ext uri="{BB962C8B-B14F-4D97-AF65-F5344CB8AC3E}">
        <p14:creationId xmlns:p14="http://schemas.microsoft.com/office/powerpoint/2010/main" val="27245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527048"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Categorical </a:t>
            </a:r>
          </a:p>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Column</a:t>
            </a:r>
            <a:endPar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TextBox 2"/>
          <p:cNvSpPr txBox="1"/>
          <p:nvPr/>
        </p:nvSpPr>
        <p:spPr>
          <a:xfrm>
            <a:off x="3415806" y="336418"/>
            <a:ext cx="4741964"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Bar Chart of Top 10 Discount </a:t>
            </a:r>
            <a:r>
              <a:rPr lang="en-US" sz="2000" dirty="0" smtClean="0"/>
              <a:t>Levels.</a:t>
            </a:r>
            <a:endParaRPr lang="en-US" sz="2000" dirty="0"/>
          </a:p>
        </p:txBody>
      </p:sp>
      <p:sp>
        <p:nvSpPr>
          <p:cNvPr id="5" name="AutoShape 2"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155574" y="-144463"/>
            <a:ext cx="6184266" cy="61842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1750276" y="146482"/>
            <a:ext cx="6184266" cy="61842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155574" y="-144463"/>
            <a:ext cx="3189405" cy="31894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17702" y="1026603"/>
            <a:ext cx="10116186"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The </a:t>
            </a:r>
            <a:r>
              <a:rPr lang="en-US" sz="2000" dirty="0"/>
              <a:t>most frequent discount is 100% (free-to-play).</a:t>
            </a:r>
          </a:p>
          <a:p>
            <a:r>
              <a:rPr lang="en-US" sz="2000" dirty="0" smtClean="0"/>
              <a:t>2. Other </a:t>
            </a:r>
            <a:r>
              <a:rPr lang="en-US" sz="2000" dirty="0"/>
              <a:t>common discount levels are round figures like 50% and 75%.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60" y="2224058"/>
            <a:ext cx="8953528" cy="43967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307" y="926464"/>
            <a:ext cx="5574984" cy="6246540"/>
          </a:xfrm>
          <a:prstGeom prst="rect">
            <a:avLst/>
          </a:prstGeom>
        </p:spPr>
      </p:pic>
    </p:spTree>
    <p:extLst>
      <p:ext uri="{BB962C8B-B14F-4D97-AF65-F5344CB8AC3E}">
        <p14:creationId xmlns:p14="http://schemas.microsoft.com/office/powerpoint/2010/main" val="13480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2941" y="356401"/>
            <a:ext cx="3220518"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Bar Plot of Release </a:t>
            </a:r>
            <a:r>
              <a:rPr lang="en-US" sz="2000" dirty="0" smtClean="0"/>
              <a:t>Year</a:t>
            </a:r>
            <a:r>
              <a:rPr lang="en-US" sz="2000" dirty="0"/>
              <a:t>.</a:t>
            </a:r>
          </a:p>
        </p:txBody>
      </p:sp>
      <p:sp>
        <p:nvSpPr>
          <p:cNvPr id="3" name="TextBox 2"/>
          <p:cNvSpPr txBox="1"/>
          <p:nvPr/>
        </p:nvSpPr>
        <p:spPr>
          <a:xfrm>
            <a:off x="630936" y="941832"/>
            <a:ext cx="8915400"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r>
              <a:rPr lang="en-US" sz="2000" dirty="0" smtClean="0"/>
              <a:t>:</a:t>
            </a:r>
            <a:endParaRPr lang="en-US" sz="2000" dirty="0"/>
          </a:p>
          <a:p>
            <a:r>
              <a:rPr lang="en-US" sz="2000" dirty="0" smtClean="0"/>
              <a:t>1. Game </a:t>
            </a:r>
            <a:r>
              <a:rPr lang="en-US" sz="2000" dirty="0"/>
              <a:t>releases spike in recent years. Steam’s catalog has grown rapidly in the last decade, showing an expansion in PC gaming.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5" y="2271546"/>
            <a:ext cx="8915401" cy="42009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635" y="1210235"/>
            <a:ext cx="4655658" cy="5710518"/>
          </a:xfrm>
          <a:prstGeom prst="rect">
            <a:avLst/>
          </a:prstGeom>
        </p:spPr>
      </p:pic>
    </p:spTree>
    <p:extLst>
      <p:ext uri="{BB962C8B-B14F-4D97-AF65-F5344CB8AC3E}">
        <p14:creationId xmlns:p14="http://schemas.microsoft.com/office/powerpoint/2010/main" val="112170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44681" y="647753"/>
            <a:ext cx="4809038"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1. Scatter Plot: Price vs Review </a:t>
            </a:r>
            <a:r>
              <a:rPr lang="en-US" sz="2000" dirty="0" smtClean="0"/>
              <a:t>Count.</a:t>
            </a:r>
            <a:endParaRPr lang="en-US" sz="2000" dirty="0"/>
          </a:p>
        </p:txBody>
      </p:sp>
      <p:sp>
        <p:nvSpPr>
          <p:cNvPr id="9" name="TextBox 8"/>
          <p:cNvSpPr txBox="1"/>
          <p:nvPr/>
        </p:nvSpPr>
        <p:spPr>
          <a:xfrm>
            <a:off x="282969" y="5626894"/>
            <a:ext cx="9793224"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Popular </a:t>
            </a:r>
            <a:r>
              <a:rPr lang="en-US" sz="2000" dirty="0"/>
              <a:t>games with high review counts are mostly free or low-priced.</a:t>
            </a:r>
          </a:p>
          <a:p>
            <a:r>
              <a:rPr lang="en-US" sz="2000" dirty="0" smtClean="0"/>
              <a:t>2. Expensive </a:t>
            </a:r>
            <a:r>
              <a:rPr lang="en-US" sz="2000" dirty="0"/>
              <a:t>games generally attract fewer reviews.</a:t>
            </a:r>
          </a:p>
        </p:txBody>
      </p:sp>
      <p:sp>
        <p:nvSpPr>
          <p:cNvPr id="11" name="TextBox 10"/>
          <p:cNvSpPr txBox="1"/>
          <p:nvPr/>
        </p:nvSpPr>
        <p:spPr>
          <a:xfrm>
            <a:off x="3872304" y="63236"/>
            <a:ext cx="4206599"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dirty="0"/>
              <a:t>BIVARIATE VISUALIZATION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25" y="1170715"/>
            <a:ext cx="8683962" cy="445617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625" y="1228495"/>
            <a:ext cx="2334185" cy="5629505"/>
          </a:xfrm>
          <a:prstGeom prst="rect">
            <a:avLst/>
          </a:prstGeom>
        </p:spPr>
      </p:pic>
    </p:spTree>
    <p:extLst>
      <p:ext uri="{BB962C8B-B14F-4D97-AF65-F5344CB8AC3E}">
        <p14:creationId xmlns:p14="http://schemas.microsoft.com/office/powerpoint/2010/main" val="126279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30173" y="264804"/>
            <a:ext cx="3428462"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Boxplot: Discount vs </a:t>
            </a:r>
            <a:r>
              <a:rPr lang="en-US" sz="2000" dirty="0" smtClean="0"/>
              <a:t>Price.</a:t>
            </a:r>
            <a:endParaRPr lang="en-US" sz="2000" dirty="0"/>
          </a:p>
        </p:txBody>
      </p:sp>
      <p:sp>
        <p:nvSpPr>
          <p:cNvPr id="8" name="TextBox 7"/>
          <p:cNvSpPr txBox="1"/>
          <p:nvPr/>
        </p:nvSpPr>
        <p:spPr>
          <a:xfrm>
            <a:off x="256032" y="1248470"/>
            <a:ext cx="10085832"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Higher </a:t>
            </a:r>
            <a:r>
              <a:rPr lang="en-US" sz="2000" dirty="0"/>
              <a:t>discounts are usually applied to higher-priced games.</a:t>
            </a:r>
          </a:p>
          <a:p>
            <a:r>
              <a:rPr lang="en-US" sz="2000" dirty="0" smtClean="0"/>
              <a:t>2. Games </a:t>
            </a:r>
            <a:r>
              <a:rPr lang="en-US" sz="2000" dirty="0"/>
              <a:t>that are free naturally appear at the 100% discount level.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6" y="2420401"/>
            <a:ext cx="8919884" cy="42403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297" y="1913467"/>
            <a:ext cx="2668999" cy="4944533"/>
          </a:xfrm>
          <a:prstGeom prst="rect">
            <a:avLst/>
          </a:prstGeom>
        </p:spPr>
      </p:pic>
    </p:spTree>
    <p:extLst>
      <p:ext uri="{BB962C8B-B14F-4D97-AF65-F5344CB8AC3E}">
        <p14:creationId xmlns:p14="http://schemas.microsoft.com/office/powerpoint/2010/main" val="169211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9332" y="242072"/>
            <a:ext cx="6015139"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 Bar Chart: Average Review Count by </a:t>
            </a:r>
            <a:r>
              <a:rPr lang="en-US" sz="2000" dirty="0" smtClean="0"/>
              <a:t>Platform</a:t>
            </a: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endParaRPr lang="en-US" sz="2000" dirty="0"/>
          </a:p>
        </p:txBody>
      </p:sp>
      <p:sp>
        <p:nvSpPr>
          <p:cNvPr id="3" name="TextBox 2"/>
          <p:cNvSpPr txBox="1"/>
          <p:nvPr/>
        </p:nvSpPr>
        <p:spPr>
          <a:xfrm>
            <a:off x="345803" y="378649"/>
            <a:ext cx="9610344" cy="193899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
            </a:r>
            <a:br>
              <a:rPr lang="en-US" sz="2000" dirty="0"/>
            </a:br>
            <a:r>
              <a:rPr lang="en-US" sz="2000" dirty="0"/>
              <a:t>Observation:</a:t>
            </a:r>
          </a:p>
          <a:p>
            <a:r>
              <a:rPr lang="en-US" sz="2000" dirty="0" smtClean="0"/>
              <a:t>1. Windows </a:t>
            </a:r>
            <a:r>
              <a:rPr lang="en-US" sz="2000" dirty="0"/>
              <a:t>games have the highest average reviews.</a:t>
            </a:r>
          </a:p>
          <a:p>
            <a:r>
              <a:rPr lang="en-US" sz="2000" dirty="0" smtClean="0"/>
              <a:t>2. other </a:t>
            </a:r>
            <a:r>
              <a:rPr lang="en-US" sz="2000" dirty="0"/>
              <a:t>platforms show much smaller engagement, suggesting players mainly stick to Windows.</a:t>
            </a:r>
          </a:p>
          <a:p>
            <a:pPr marL="342900" indent="-34290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345803" y="2317641"/>
            <a:ext cx="9004385" cy="44189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63166">
            <a:off x="8327920" y="1705642"/>
            <a:ext cx="4067147" cy="3994389"/>
          </a:xfrm>
          <a:prstGeom prst="rect">
            <a:avLst/>
          </a:prstGeom>
        </p:spPr>
      </p:pic>
    </p:spTree>
    <p:extLst>
      <p:ext uri="{BB962C8B-B14F-4D97-AF65-F5344CB8AC3E}">
        <p14:creationId xmlns:p14="http://schemas.microsoft.com/office/powerpoint/2010/main" val="344332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3038" y="236732"/>
            <a:ext cx="4936538"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Line Plot of </a:t>
            </a:r>
            <a:r>
              <a:rPr lang="en-US" sz="2000" dirty="0" err="1"/>
              <a:t>Avg</a:t>
            </a:r>
            <a:r>
              <a:rPr lang="en-US" sz="2000" dirty="0"/>
              <a:t> Price by Release </a:t>
            </a:r>
            <a:r>
              <a:rPr lang="en-US" sz="2000" dirty="0" smtClean="0"/>
              <a:t>Year.</a:t>
            </a:r>
            <a:endParaRPr lang="en-US" sz="2000" dirty="0"/>
          </a:p>
        </p:txBody>
      </p:sp>
      <p:sp>
        <p:nvSpPr>
          <p:cNvPr id="5" name="TextBox 4"/>
          <p:cNvSpPr txBox="1"/>
          <p:nvPr/>
        </p:nvSpPr>
        <p:spPr>
          <a:xfrm>
            <a:off x="433320" y="793546"/>
            <a:ext cx="9391996"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Prices </a:t>
            </a:r>
            <a:r>
              <a:rPr lang="en-US" sz="2000" dirty="0"/>
              <a:t>fluctuate over time. Older releases tend to be cheaper (probably due to discounts), while new releases initially appear at higher prices.</a:t>
            </a:r>
          </a:p>
        </p:txBody>
      </p:sp>
      <p:pic>
        <p:nvPicPr>
          <p:cNvPr id="3" name="Picture 2"/>
          <p:cNvPicPr>
            <a:picLocks noChangeAspect="1"/>
          </p:cNvPicPr>
          <p:nvPr/>
        </p:nvPicPr>
        <p:blipFill>
          <a:blip r:embed="rId2"/>
          <a:stretch>
            <a:fillRect/>
          </a:stretch>
        </p:blipFill>
        <p:spPr>
          <a:xfrm>
            <a:off x="286870" y="1809209"/>
            <a:ext cx="9377083" cy="48756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9467"/>
          <a:stretch/>
        </p:blipFill>
        <p:spPr>
          <a:xfrm>
            <a:off x="8301317" y="2824872"/>
            <a:ext cx="3890683" cy="3953721"/>
          </a:xfrm>
          <a:prstGeom prst="rect">
            <a:avLst/>
          </a:prstGeom>
        </p:spPr>
      </p:pic>
    </p:spTree>
    <p:extLst>
      <p:ext uri="{BB962C8B-B14F-4D97-AF65-F5344CB8AC3E}">
        <p14:creationId xmlns:p14="http://schemas.microsoft.com/office/powerpoint/2010/main" val="1276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46974" y="611572"/>
            <a:ext cx="3368861"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err="1"/>
              <a:t>Heatmap</a:t>
            </a:r>
            <a:r>
              <a:rPr lang="en-US" sz="2000" dirty="0"/>
              <a:t> of </a:t>
            </a:r>
            <a:r>
              <a:rPr lang="en-US" sz="2000" dirty="0" smtClean="0"/>
              <a:t>Correlation.</a:t>
            </a:r>
            <a:endParaRPr lang="en-US" sz="2000" dirty="0"/>
          </a:p>
        </p:txBody>
      </p:sp>
      <p:sp>
        <p:nvSpPr>
          <p:cNvPr id="7" name="TextBox 6"/>
          <p:cNvSpPr txBox="1"/>
          <p:nvPr/>
        </p:nvSpPr>
        <p:spPr>
          <a:xfrm>
            <a:off x="448609" y="1011682"/>
            <a:ext cx="11456520"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smtClean="0"/>
              <a:t>Observation</a:t>
            </a:r>
            <a:r>
              <a:rPr lang="en-US" sz="2000" dirty="0"/>
              <a:t>:</a:t>
            </a:r>
          </a:p>
          <a:p>
            <a:r>
              <a:rPr lang="en-US" sz="2000" dirty="0" smtClean="0"/>
              <a:t>1. price </a:t>
            </a:r>
            <a:r>
              <a:rPr lang="en-US" sz="2000" dirty="0"/>
              <a:t>and </a:t>
            </a:r>
            <a:r>
              <a:rPr lang="en-US" sz="2000" dirty="0" err="1"/>
              <a:t>original_price</a:t>
            </a:r>
            <a:r>
              <a:rPr lang="en-US" sz="2000" dirty="0"/>
              <a:t> are strongly positively correlated (as expected).</a:t>
            </a:r>
          </a:p>
          <a:p>
            <a:r>
              <a:rPr lang="en-US" sz="2000" dirty="0" smtClean="0"/>
              <a:t>2. discount </a:t>
            </a:r>
            <a:r>
              <a:rPr lang="en-US" sz="2000" dirty="0"/>
              <a:t>is negatively correlated with price, showing higher discounts reduce final price.</a:t>
            </a:r>
          </a:p>
          <a:p>
            <a:r>
              <a:rPr lang="en-US" sz="2000" dirty="0" smtClean="0"/>
              <a:t>3. </a:t>
            </a:r>
            <a:r>
              <a:rPr lang="en-US" sz="2000" dirty="0" err="1" smtClean="0"/>
              <a:t>review_count</a:t>
            </a:r>
            <a:r>
              <a:rPr lang="en-US" sz="2000" dirty="0" smtClean="0"/>
              <a:t> </a:t>
            </a:r>
            <a:r>
              <a:rPr lang="en-US" sz="2000" dirty="0"/>
              <a:t>doesn’t correlate strongly with price, meaning popularity isn’t tied to cost.</a:t>
            </a:r>
          </a:p>
        </p:txBody>
      </p:sp>
      <p:sp>
        <p:nvSpPr>
          <p:cNvPr id="5" name="TextBox 4"/>
          <p:cNvSpPr txBox="1"/>
          <p:nvPr/>
        </p:nvSpPr>
        <p:spPr>
          <a:xfrm>
            <a:off x="3872304" y="63236"/>
            <a:ext cx="448280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dirty="0"/>
              <a:t>MULTIVARIATE VISUALIZATION</a:t>
            </a:r>
          </a:p>
        </p:txBody>
      </p:sp>
      <p:pic>
        <p:nvPicPr>
          <p:cNvPr id="3" name="Picture 2"/>
          <p:cNvPicPr>
            <a:picLocks noChangeAspect="1"/>
          </p:cNvPicPr>
          <p:nvPr/>
        </p:nvPicPr>
        <p:blipFill>
          <a:blip r:embed="rId2"/>
          <a:stretch>
            <a:fillRect/>
          </a:stretch>
        </p:blipFill>
        <p:spPr>
          <a:xfrm>
            <a:off x="448609" y="2432817"/>
            <a:ext cx="8968147" cy="41552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6689" y="2417609"/>
            <a:ext cx="2775244" cy="4440391"/>
          </a:xfrm>
          <a:prstGeom prst="rect">
            <a:avLst/>
          </a:prstGeom>
        </p:spPr>
      </p:pic>
    </p:spTree>
    <p:extLst>
      <p:ext uri="{BB962C8B-B14F-4D97-AF65-F5344CB8AC3E}">
        <p14:creationId xmlns:p14="http://schemas.microsoft.com/office/powerpoint/2010/main" val="40918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12192001" cy="58232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12192000" cy="5823285"/>
          </a:xfrm>
          <a:prstGeom prst="rect">
            <a:avLst/>
          </a:prstGeom>
        </p:spPr>
      </p:pic>
      <p:sp>
        <p:nvSpPr>
          <p:cNvPr id="7" name="Rectangle 6"/>
          <p:cNvSpPr/>
          <p:nvPr/>
        </p:nvSpPr>
        <p:spPr>
          <a:xfrm>
            <a:off x="493776" y="441382"/>
            <a:ext cx="2926080" cy="396883"/>
          </a:xfrm>
          <a:prstGeom prst="rect">
            <a:avLst/>
          </a:prstGeom>
          <a:solidFill>
            <a:schemeClr val="accent1">
              <a:lumMod val="75000"/>
            </a:schemeClr>
          </a:solidFill>
          <a:ln>
            <a:noFill/>
          </a:ln>
          <a:effectLst/>
          <a:scene3d>
            <a:camera prst="orthographicFront">
              <a:rot lat="0" lon="0" rev="0"/>
            </a:camera>
            <a:lightRig rig="chilly" dir="tl">
              <a:rot lat="0" lon="0" rev="18480000"/>
            </a:lightRig>
          </a:scene3d>
          <a:sp3d prstMaterial="clear">
            <a:bevelT h="63500"/>
          </a:sp3d>
        </p:spPr>
        <p:style>
          <a:lnRef idx="0">
            <a:schemeClr val="accent1"/>
          </a:lnRef>
          <a:fillRef idx="3">
            <a:schemeClr val="accent1"/>
          </a:fillRef>
          <a:effectRef idx="3">
            <a:schemeClr val="accent1"/>
          </a:effectRef>
          <a:fontRef idx="minor">
            <a:schemeClr val="lt1"/>
          </a:fontRef>
        </p:style>
        <p:txBody>
          <a:bodyPr rtlCol="0" anchor="ct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Introduction</a:t>
            </a:r>
          </a:p>
        </p:txBody>
      </p:sp>
      <p:sp>
        <p:nvSpPr>
          <p:cNvPr id="16" name="TextBox 15"/>
          <p:cNvSpPr txBox="1"/>
          <p:nvPr/>
        </p:nvSpPr>
        <p:spPr>
          <a:xfrm>
            <a:off x="479262" y="1041455"/>
            <a:ext cx="8768403" cy="10156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b="1" dirty="0" smtClean="0"/>
              <a:t>This project is on steam data analysis. It mainly focuses on analyzing the factors like </a:t>
            </a:r>
            <a:r>
              <a:rPr lang="en-US" sz="2000" dirty="0">
                <a:effectLst>
                  <a:outerShdw blurRad="38100" dist="38100" dir="2700000" algn="tl">
                    <a:srgbClr val="000000">
                      <a:alpha val="43137"/>
                    </a:srgbClr>
                  </a:outerShdw>
                </a:effectLst>
                <a:ea typeface="Cambria" panose="02040503050406030204" pitchFamily="18" charset="0"/>
              </a:rPr>
              <a:t>Title, Price, </a:t>
            </a:r>
            <a:r>
              <a:rPr lang="en-US" sz="2000" dirty="0" err="1">
                <a:effectLst>
                  <a:outerShdw blurRad="38100" dist="38100" dir="2700000" algn="tl">
                    <a:srgbClr val="000000">
                      <a:alpha val="43137"/>
                    </a:srgbClr>
                  </a:outerShdw>
                </a:effectLst>
                <a:ea typeface="Cambria" panose="02040503050406030204" pitchFamily="18" charset="0"/>
              </a:rPr>
              <a:t>Original_price</a:t>
            </a:r>
            <a:r>
              <a:rPr lang="en-US" sz="2000" dirty="0">
                <a:effectLst>
                  <a:outerShdw blurRad="38100" dist="38100" dir="2700000" algn="tl">
                    <a:srgbClr val="000000">
                      <a:alpha val="43137"/>
                    </a:srgbClr>
                  </a:outerShdw>
                </a:effectLst>
                <a:ea typeface="Cambria" panose="02040503050406030204" pitchFamily="18" charset="0"/>
              </a:rPr>
              <a:t>, Discount, </a:t>
            </a:r>
            <a:r>
              <a:rPr lang="en-US" sz="2000" dirty="0" err="1">
                <a:effectLst>
                  <a:outerShdw blurRad="38100" dist="38100" dir="2700000" algn="tl">
                    <a:srgbClr val="000000">
                      <a:alpha val="43137"/>
                    </a:srgbClr>
                  </a:outerShdw>
                </a:effectLst>
                <a:ea typeface="Cambria" panose="02040503050406030204" pitchFamily="18" charset="0"/>
              </a:rPr>
              <a:t>Release_discount</a:t>
            </a:r>
            <a:r>
              <a:rPr lang="en-US" sz="2000" dirty="0">
                <a:effectLst>
                  <a:outerShdw blurRad="38100" dist="38100" dir="2700000" algn="tl">
                    <a:srgbClr val="000000">
                      <a:alpha val="43137"/>
                    </a:srgbClr>
                  </a:outerShdw>
                </a:effectLst>
                <a:ea typeface="Cambria" panose="02040503050406030204" pitchFamily="18" charset="0"/>
              </a:rPr>
              <a:t>, Platforms, </a:t>
            </a:r>
            <a:r>
              <a:rPr lang="en-US" sz="2000" dirty="0" err="1">
                <a:effectLst>
                  <a:outerShdw blurRad="38100" dist="38100" dir="2700000" algn="tl">
                    <a:srgbClr val="000000">
                      <a:alpha val="43137"/>
                    </a:srgbClr>
                  </a:outerShdw>
                </a:effectLst>
                <a:ea typeface="Cambria" panose="02040503050406030204" pitchFamily="18" charset="0"/>
              </a:rPr>
              <a:t>Review_count</a:t>
            </a:r>
            <a:r>
              <a:rPr lang="en-US" sz="2000" b="1" dirty="0" smtClean="0"/>
              <a:t>   </a:t>
            </a:r>
            <a:endParaRPr lang="en-US" sz="2000" dirty="0"/>
          </a:p>
        </p:txBody>
      </p:sp>
      <p:sp>
        <p:nvSpPr>
          <p:cNvPr id="9" name="Rectangle 8"/>
          <p:cNvSpPr/>
          <p:nvPr/>
        </p:nvSpPr>
        <p:spPr>
          <a:xfrm>
            <a:off x="413093" y="3312677"/>
            <a:ext cx="2926080" cy="396883"/>
          </a:xfrm>
          <a:prstGeom prst="rect">
            <a:avLst/>
          </a:prstGeom>
          <a:solidFill>
            <a:schemeClr val="accent1">
              <a:lumMod val="75000"/>
            </a:schemeClr>
          </a:solidFill>
          <a:ln>
            <a:noFill/>
          </a:ln>
          <a:effectLst/>
          <a:scene3d>
            <a:camera prst="orthographicFront">
              <a:rot lat="0" lon="0" rev="0"/>
            </a:camera>
            <a:lightRig rig="chilly" dir="tl">
              <a:rot lat="0" lon="0" rev="18480000"/>
            </a:lightRig>
          </a:scene3d>
          <a:sp3d prstMaterial="clear">
            <a:bevelT h="63500"/>
          </a:sp3d>
        </p:spPr>
        <p:style>
          <a:lnRef idx="0">
            <a:schemeClr val="accent1"/>
          </a:lnRef>
          <a:fillRef idx="3">
            <a:schemeClr val="accent1"/>
          </a:fillRef>
          <a:effectRef idx="3">
            <a:schemeClr val="accent1"/>
          </a:effectRef>
          <a:fontRef idx="minor">
            <a:schemeClr val="lt1"/>
          </a:fontRef>
        </p:style>
        <p:txBody>
          <a:bodyPr rtlCol="0" anchor="ct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About Steam</a:t>
            </a:r>
          </a:p>
        </p:txBody>
      </p:sp>
      <p:sp>
        <p:nvSpPr>
          <p:cNvPr id="10" name="TextBox 9"/>
          <p:cNvSpPr txBox="1"/>
          <p:nvPr/>
        </p:nvSpPr>
        <p:spPr>
          <a:xfrm>
            <a:off x="326861" y="3709561"/>
            <a:ext cx="8768403" cy="132343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b="1" dirty="0"/>
              <a:t>Steam</a:t>
            </a:r>
            <a:r>
              <a:rPr lang="en-US" sz="2000" dirty="0"/>
              <a:t> is the world’s largest digital distribution platform for PC gaming, created by </a:t>
            </a:r>
            <a:r>
              <a:rPr lang="en-US" sz="2000" b="1" dirty="0"/>
              <a:t>Valve Corporation</a:t>
            </a:r>
            <a:r>
              <a:rPr lang="en-US" sz="2000" dirty="0"/>
              <a:t>. It was launched in </a:t>
            </a:r>
            <a:r>
              <a:rPr lang="en-US" sz="2000" b="1" dirty="0"/>
              <a:t>2003</a:t>
            </a:r>
            <a:r>
              <a:rPr lang="en-US" sz="2000" dirty="0"/>
              <a:t> as a way to deliver game updates, but has grown into a full ecosystem for buying, downloading, and playing games.</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35528" b="34543"/>
          <a:stretch/>
        </p:blipFill>
        <p:spPr>
          <a:xfrm>
            <a:off x="0" y="5482343"/>
            <a:ext cx="12192000" cy="1362636"/>
          </a:xfrm>
          <a:prstGeom prst="rect">
            <a:avLst/>
          </a:prstGeom>
          <a:ln>
            <a:noFill/>
          </a:ln>
          <a:effectLst>
            <a:softEdge rad="112500"/>
          </a:effectLst>
        </p:spPr>
      </p:pic>
    </p:spTree>
    <p:extLst>
      <p:ext uri="{BB962C8B-B14F-4D97-AF65-F5344CB8AC3E}">
        <p14:creationId xmlns:p14="http://schemas.microsoft.com/office/powerpoint/2010/main" val="33180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3646" y="200602"/>
            <a:ext cx="6468330"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smtClean="0"/>
              <a:t> </a:t>
            </a:r>
            <a:r>
              <a:rPr lang="en-US" sz="2000" dirty="0"/>
              <a:t>Scatter </a:t>
            </a:r>
            <a:r>
              <a:rPr lang="en-US" sz="2000" dirty="0" smtClean="0"/>
              <a:t>Plot </a:t>
            </a:r>
            <a:r>
              <a:rPr lang="en-US" sz="2000" dirty="0"/>
              <a:t>(Price vs Reviews colored by Discount)</a:t>
            </a:r>
          </a:p>
        </p:txBody>
      </p:sp>
      <p:sp>
        <p:nvSpPr>
          <p:cNvPr id="7" name="TextBox 6"/>
          <p:cNvSpPr txBox="1"/>
          <p:nvPr/>
        </p:nvSpPr>
        <p:spPr>
          <a:xfrm>
            <a:off x="448609" y="682469"/>
            <a:ext cx="11585448"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Games </a:t>
            </a:r>
            <a:r>
              <a:rPr lang="en-US" sz="2000" dirty="0"/>
              <a:t>with 0% discount tend to spread across all price ranges.</a:t>
            </a:r>
          </a:p>
          <a:p>
            <a:r>
              <a:rPr lang="en-US" sz="2000" dirty="0" smtClean="0"/>
              <a:t>2. Free </a:t>
            </a:r>
            <a:r>
              <a:rPr lang="en-US" sz="2000" dirty="0"/>
              <a:t>or highly discounted games tend to have higher reviews, reinforcing the idea that lower cost boosts engagement.</a:t>
            </a:r>
          </a:p>
        </p:txBody>
      </p:sp>
      <p:pic>
        <p:nvPicPr>
          <p:cNvPr id="3" name="Picture 2"/>
          <p:cNvPicPr>
            <a:picLocks noChangeAspect="1"/>
          </p:cNvPicPr>
          <p:nvPr/>
        </p:nvPicPr>
        <p:blipFill>
          <a:blip r:embed="rId2"/>
          <a:stretch>
            <a:fillRect/>
          </a:stretch>
        </p:blipFill>
        <p:spPr>
          <a:xfrm>
            <a:off x="528917" y="2087665"/>
            <a:ext cx="7903883" cy="457353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817" y="2005908"/>
            <a:ext cx="4762500" cy="4762500"/>
          </a:xfrm>
          <a:prstGeom prst="rect">
            <a:avLst/>
          </a:prstGeom>
        </p:spPr>
      </p:pic>
    </p:spTree>
    <p:extLst>
      <p:ext uri="{BB962C8B-B14F-4D97-AF65-F5344CB8AC3E}">
        <p14:creationId xmlns:p14="http://schemas.microsoft.com/office/powerpoint/2010/main" val="140212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6281" y="282359"/>
            <a:ext cx="4854292"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err="1"/>
              <a:t>Heatmap</a:t>
            </a:r>
            <a:r>
              <a:rPr lang="en-US" sz="2000" dirty="0"/>
              <a:t> of Reviews, Price, and Year</a:t>
            </a:r>
          </a:p>
        </p:txBody>
      </p:sp>
      <p:sp>
        <p:nvSpPr>
          <p:cNvPr id="7" name="TextBox 6"/>
          <p:cNvSpPr txBox="1"/>
          <p:nvPr/>
        </p:nvSpPr>
        <p:spPr>
          <a:xfrm>
            <a:off x="448609" y="682469"/>
            <a:ext cx="11585448"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Release </a:t>
            </a:r>
            <a:r>
              <a:rPr lang="en-US" sz="2000" dirty="0"/>
              <a:t>year has weak correlation with pricing and reviews. Price–discount–original price </a:t>
            </a:r>
            <a:r>
              <a:rPr lang="en-US" sz="2000" dirty="0" smtClean="0"/>
              <a:t>2. remain </a:t>
            </a:r>
            <a:r>
              <a:rPr lang="en-US" sz="2000" dirty="0"/>
              <a:t>the strongest relationships.</a:t>
            </a:r>
          </a:p>
        </p:txBody>
      </p:sp>
      <p:pic>
        <p:nvPicPr>
          <p:cNvPr id="3" name="Picture 2"/>
          <p:cNvPicPr>
            <a:picLocks noChangeAspect="1"/>
          </p:cNvPicPr>
          <p:nvPr/>
        </p:nvPicPr>
        <p:blipFill>
          <a:blip r:embed="rId2"/>
          <a:stretch>
            <a:fillRect/>
          </a:stretch>
        </p:blipFill>
        <p:spPr>
          <a:xfrm>
            <a:off x="448609" y="1829301"/>
            <a:ext cx="9045015" cy="470600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874" y="2726267"/>
            <a:ext cx="3384126" cy="4230158"/>
          </a:xfrm>
          <a:prstGeom prst="rect">
            <a:avLst/>
          </a:prstGeom>
        </p:spPr>
      </p:pic>
    </p:spTree>
    <p:extLst>
      <p:ext uri="{BB962C8B-B14F-4D97-AF65-F5344CB8AC3E}">
        <p14:creationId xmlns:p14="http://schemas.microsoft.com/office/powerpoint/2010/main" val="8602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4234" y="151190"/>
            <a:ext cx="5392566"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dirty="0"/>
              <a:t>Facet Grid of Price Distribution by Platform</a:t>
            </a:r>
          </a:p>
        </p:txBody>
      </p:sp>
      <p:sp>
        <p:nvSpPr>
          <p:cNvPr id="7" name="TextBox 6"/>
          <p:cNvSpPr txBox="1"/>
          <p:nvPr/>
        </p:nvSpPr>
        <p:spPr>
          <a:xfrm>
            <a:off x="448609" y="682469"/>
            <a:ext cx="11585448"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dirty="0"/>
              <a:t>Observation:</a:t>
            </a:r>
          </a:p>
          <a:p>
            <a:r>
              <a:rPr lang="en-US" sz="2000" dirty="0" smtClean="0"/>
              <a:t>1. Windows </a:t>
            </a:r>
            <a:r>
              <a:rPr lang="en-US" sz="2000" dirty="0"/>
              <a:t>has the widest price range. Other platforms show limited distribution, often clustering at free/cheap games.</a:t>
            </a:r>
          </a:p>
        </p:txBody>
      </p:sp>
      <p:pic>
        <p:nvPicPr>
          <p:cNvPr id="2" name="Picture 1"/>
          <p:cNvPicPr>
            <a:picLocks noChangeAspect="1"/>
          </p:cNvPicPr>
          <p:nvPr/>
        </p:nvPicPr>
        <p:blipFill>
          <a:blip r:embed="rId2"/>
          <a:stretch>
            <a:fillRect/>
          </a:stretch>
        </p:blipFill>
        <p:spPr>
          <a:xfrm>
            <a:off x="448608" y="1698132"/>
            <a:ext cx="8892615" cy="505761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442" y="1698132"/>
            <a:ext cx="5276850" cy="5276850"/>
          </a:xfrm>
          <a:prstGeom prst="rect">
            <a:avLst/>
          </a:prstGeom>
        </p:spPr>
      </p:pic>
    </p:spTree>
    <p:extLst>
      <p:ext uri="{BB962C8B-B14F-4D97-AF65-F5344CB8AC3E}">
        <p14:creationId xmlns:p14="http://schemas.microsoft.com/office/powerpoint/2010/main" val="240935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4684" y="1067952"/>
            <a:ext cx="9039292" cy="175432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dirty="0"/>
              <a:t>Most Steam games are free or low-priced, and Windows is the main platform players use. Higher discounts usually lead to more players and reviews, while expensive games get fewer reviews. Game releases have increased in the last few years, showing the rapid growth of PC gaming. This analysis helps understand how price, discounts, and platforms affect player engagement and sales.</a:t>
            </a:r>
          </a:p>
        </p:txBody>
      </p:sp>
      <p:sp>
        <p:nvSpPr>
          <p:cNvPr id="6" name="TextBox 5"/>
          <p:cNvSpPr txBox="1"/>
          <p:nvPr/>
        </p:nvSpPr>
        <p:spPr>
          <a:xfrm>
            <a:off x="364684" y="292608"/>
            <a:ext cx="2203704" cy="461665"/>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b="1" dirty="0" smtClean="0">
                <a:latin typeface="Cambria" panose="02040503050406030204" pitchFamily="18" charset="0"/>
                <a:ea typeface="Cambria" panose="02040503050406030204" pitchFamily="18" charset="0"/>
              </a:rPr>
              <a:t>Conclusion</a:t>
            </a:r>
            <a:endParaRPr lang="en-US" sz="2400" b="1"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8908"/>
          <a:stretch/>
        </p:blipFill>
        <p:spPr>
          <a:xfrm>
            <a:off x="233362" y="3048000"/>
            <a:ext cx="11725275" cy="2542894"/>
          </a:xfrm>
          <a:prstGeom prst="rect">
            <a:avLst/>
          </a:prstGeom>
        </p:spPr>
      </p:pic>
    </p:spTree>
    <p:extLst>
      <p:ext uri="{BB962C8B-B14F-4D97-AF65-F5344CB8AC3E}">
        <p14:creationId xmlns:p14="http://schemas.microsoft.com/office/powerpoint/2010/main" val="16372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6" y="222996"/>
            <a:ext cx="11833411" cy="6367294"/>
          </a:xfrm>
          <a:prstGeom prst="rect">
            <a:avLst/>
          </a:prstGeom>
          <a:ln w="228600" cap="sq" cmpd="thickThin">
            <a:solidFill>
              <a:srgbClr val="000000"/>
            </a:solidFill>
            <a:prstDash val="solid"/>
            <a:miter lim="800000"/>
          </a:ln>
          <a:effectLst>
            <a:innerShdw blurRad="76200">
              <a:srgbClr val="000000"/>
            </a:innerShdw>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0"/>
            <a:ext cx="12299576" cy="6858000"/>
          </a:xfrm>
          <a:prstGeom prst="rect">
            <a:avLst/>
          </a:prstGeom>
        </p:spPr>
      </p:pic>
      <p:sp>
        <p:nvSpPr>
          <p:cNvPr id="4" name="TextBox 3"/>
          <p:cNvSpPr txBox="1"/>
          <p:nvPr/>
        </p:nvSpPr>
        <p:spPr>
          <a:xfrm>
            <a:off x="3869703" y="2637202"/>
            <a:ext cx="4345015" cy="769441"/>
          </a:xfrm>
          <a:prstGeom prst="rect">
            <a:avLst/>
          </a:prstGeom>
          <a:noFill/>
        </p:spPr>
        <p:txBody>
          <a:bodyPr wrap="square" rtlCol="0">
            <a:spAutoFit/>
          </a:bodyPr>
          <a:lstStyle/>
          <a:p>
            <a:r>
              <a:rPr lang="en-US" sz="4400" i="1" dirty="0" smtClean="0">
                <a:effectLst>
                  <a:outerShdw blurRad="38100" dist="38100" dir="2700000" algn="tl">
                    <a:srgbClr val="000000">
                      <a:alpha val="43137"/>
                    </a:srgbClr>
                  </a:outerShdw>
                </a:effectLst>
                <a:latin typeface="Magneto" panose="04030805050802020D02" pitchFamily="82" charset="0"/>
                <a:ea typeface="Cambria" panose="02040503050406030204" pitchFamily="18" charset="0"/>
              </a:rPr>
              <a:t>Thank You…</a:t>
            </a:r>
            <a:endParaRPr lang="en-US" sz="4400" i="1" dirty="0">
              <a:effectLst>
                <a:outerShdw blurRad="38100" dist="38100" dir="2700000" algn="tl">
                  <a:srgbClr val="000000">
                    <a:alpha val="43137"/>
                  </a:srgbClr>
                </a:outerShdw>
              </a:effectLst>
              <a:latin typeface="Magneto" panose="04030805050802020D02" pitchFamily="82" charset="0"/>
              <a:ea typeface="Cambria" panose="02040503050406030204" pitchFamily="18" charset="0"/>
            </a:endParaRPr>
          </a:p>
        </p:txBody>
      </p:sp>
    </p:spTree>
    <p:extLst>
      <p:ext uri="{BB962C8B-B14F-4D97-AF65-F5344CB8AC3E}">
        <p14:creationId xmlns:p14="http://schemas.microsoft.com/office/powerpoint/2010/main" val="42876695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5823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717" y="639823"/>
            <a:ext cx="2715101" cy="2008094"/>
          </a:xfrm>
          <a:prstGeom prst="rect">
            <a:avLst/>
          </a:prstGeom>
        </p:spPr>
      </p:pic>
      <p:sp>
        <p:nvSpPr>
          <p:cNvPr id="7" name="Rectangle 6"/>
          <p:cNvSpPr/>
          <p:nvPr/>
        </p:nvSpPr>
        <p:spPr>
          <a:xfrm>
            <a:off x="493776" y="207082"/>
            <a:ext cx="2926080" cy="396883"/>
          </a:xfrm>
          <a:prstGeom prst="rect">
            <a:avLst/>
          </a:prstGeom>
          <a:solidFill>
            <a:schemeClr val="accent1">
              <a:lumMod val="75000"/>
            </a:schemeClr>
          </a:solidFill>
          <a:ln>
            <a:noFill/>
          </a:ln>
          <a:effectLst/>
          <a:scene3d>
            <a:camera prst="orthographicFront">
              <a:rot lat="0" lon="0" rev="0"/>
            </a:camera>
            <a:lightRig rig="chilly" dir="tl">
              <a:rot lat="0" lon="0" rev="18480000"/>
            </a:lightRig>
          </a:scene3d>
          <a:sp3d prstMaterial="clear">
            <a:bevelT h="63500"/>
          </a:sp3d>
        </p:spPr>
        <p:style>
          <a:lnRef idx="0">
            <a:schemeClr val="accent1"/>
          </a:lnRef>
          <a:fillRef idx="3">
            <a:schemeClr val="accent1"/>
          </a:fillRef>
          <a:effectRef idx="3">
            <a:schemeClr val="accent1"/>
          </a:effectRef>
          <a:fontRef idx="minor">
            <a:schemeClr val="lt1"/>
          </a:fontRef>
        </p:style>
        <p:txBody>
          <a:bodyPr rtlCol="0" anchor="ct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Business </a:t>
            </a: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Problems:</a:t>
            </a:r>
          </a:p>
        </p:txBody>
      </p:sp>
      <p:sp>
        <p:nvSpPr>
          <p:cNvPr id="12" name="TextBox 11"/>
          <p:cNvSpPr txBox="1"/>
          <p:nvPr/>
        </p:nvSpPr>
        <p:spPr>
          <a:xfrm>
            <a:off x="592388" y="2647917"/>
            <a:ext cx="3200400" cy="400110"/>
          </a:xfrm>
          <a:prstGeom prst="rect">
            <a:avLst/>
          </a:prstGeom>
          <a:solidFill>
            <a:schemeClr val="accent1">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Objectives of the project:</a:t>
            </a:r>
          </a:p>
        </p:txBody>
      </p:sp>
      <p:sp>
        <p:nvSpPr>
          <p:cNvPr id="16" name="TextBox 15"/>
          <p:cNvSpPr txBox="1"/>
          <p:nvPr/>
        </p:nvSpPr>
        <p:spPr>
          <a:xfrm>
            <a:off x="412914" y="734997"/>
            <a:ext cx="8768403" cy="175432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342900" indent="-342900">
              <a:buFont typeface="Wingdings" panose="05000000000000000000" pitchFamily="2" charset="2"/>
              <a:buChar char="Ø"/>
            </a:pPr>
            <a:r>
              <a:rPr lang="en-US" b="1" dirty="0"/>
              <a:t>High Competition &amp; Revenue Split</a:t>
            </a:r>
            <a:r>
              <a:rPr lang="en-US" dirty="0"/>
              <a:t> – Steam faces tough competition from Epic Games Store and others, and developers criticize its 30% revenue cut</a:t>
            </a:r>
            <a:r>
              <a:rPr lang="en-US" dirty="0" smtClean="0"/>
              <a:t>.</a:t>
            </a:r>
          </a:p>
          <a:p>
            <a:pPr marL="342900" indent="-342900">
              <a:buFont typeface="Wingdings" panose="05000000000000000000" pitchFamily="2" charset="2"/>
              <a:buChar char="Ø"/>
            </a:pPr>
            <a:r>
              <a:rPr lang="en-US" b="1" dirty="0"/>
              <a:t>Overcrowded Marketplace</a:t>
            </a:r>
            <a:r>
              <a:rPr lang="en-US" dirty="0"/>
              <a:t> – Too many games launch every month, making discoverability difficult for indie developers</a:t>
            </a:r>
            <a:r>
              <a:rPr lang="en-US" dirty="0" smtClean="0"/>
              <a:t>.</a:t>
            </a:r>
          </a:p>
          <a:p>
            <a:pPr marL="342900" indent="-342900">
              <a:buFont typeface="Wingdings" panose="05000000000000000000" pitchFamily="2" charset="2"/>
              <a:buChar char="Ø"/>
            </a:pPr>
            <a:r>
              <a:rPr lang="en-US" b="1" dirty="0"/>
              <a:t>Refund Abuse &amp; Regional Price Exploits</a:t>
            </a:r>
            <a:r>
              <a:rPr lang="en-US" dirty="0"/>
              <a:t> – Some users exploit refund policies or use VPNs to buy games cheaper, hurting developer profits.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179" y="3048027"/>
            <a:ext cx="2622176" cy="1966632"/>
          </a:xfrm>
          <a:prstGeom prst="rect">
            <a:avLst/>
          </a:prstGeom>
        </p:spPr>
      </p:pic>
      <p:sp>
        <p:nvSpPr>
          <p:cNvPr id="17" name="TextBox 16"/>
          <p:cNvSpPr txBox="1"/>
          <p:nvPr/>
        </p:nvSpPr>
        <p:spPr>
          <a:xfrm>
            <a:off x="412914" y="3199285"/>
            <a:ext cx="8336459" cy="15696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Wingdings" panose="05000000000000000000" pitchFamily="2" charset="2"/>
              <a:buChar char="Ø"/>
            </a:pPr>
            <a:r>
              <a:rPr lang="en-US" sz="1600" b="1" dirty="0"/>
              <a:t>Grow Market Share &amp; Revenue</a:t>
            </a:r>
            <a:r>
              <a:rPr lang="en-US" sz="1600" dirty="0"/>
              <a:t> – Stay the leading PC gaming platform and attract more developers and users</a:t>
            </a:r>
            <a:r>
              <a:rPr lang="en-US" sz="1600" dirty="0" smtClean="0"/>
              <a:t>.</a:t>
            </a:r>
          </a:p>
          <a:p>
            <a:pPr marL="285750" indent="-285750">
              <a:buFont typeface="Wingdings" panose="05000000000000000000" pitchFamily="2" charset="2"/>
              <a:buChar char="Ø"/>
            </a:pPr>
            <a:r>
              <a:rPr lang="en-US" sz="1600" b="1" dirty="0"/>
              <a:t>Improve User &amp; Developer Experience</a:t>
            </a:r>
            <a:r>
              <a:rPr lang="en-US" sz="1600" dirty="0"/>
              <a:t> – Better recommendations, tools, and support to make games more discoverable</a:t>
            </a:r>
            <a:r>
              <a:rPr lang="en-US" sz="1600" dirty="0" smtClean="0"/>
              <a:t>.</a:t>
            </a:r>
          </a:p>
          <a:p>
            <a:pPr marL="285750" indent="-285750">
              <a:buFont typeface="Wingdings" panose="05000000000000000000" pitchFamily="2" charset="2"/>
              <a:buChar char="Ø"/>
            </a:pPr>
            <a:r>
              <a:rPr lang="en-US" sz="1600" b="1" dirty="0"/>
              <a:t>Expand Ecosystem Globally</a:t>
            </a:r>
            <a:r>
              <a:rPr lang="en-US" sz="1600" dirty="0"/>
              <a:t> – Support new regions, currencies, and devices (like Steam Deck) to reach more players worldwide.</a:t>
            </a:r>
            <a:endParaRPr lang="en-US" sz="16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spTree>
    <p:extLst>
      <p:ext uri="{BB962C8B-B14F-4D97-AF65-F5344CB8AC3E}">
        <p14:creationId xmlns:p14="http://schemas.microsoft.com/office/powerpoint/2010/main" val="2382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12192000" cy="5823285"/>
          </a:xfrm>
          <a:prstGeom prst="rect">
            <a:avLst/>
          </a:prstGeom>
        </p:spPr>
      </p:pic>
      <p:sp>
        <p:nvSpPr>
          <p:cNvPr id="2" name="TextBox 1"/>
          <p:cNvSpPr txBox="1"/>
          <p:nvPr/>
        </p:nvSpPr>
        <p:spPr>
          <a:xfrm>
            <a:off x="530352" y="419405"/>
            <a:ext cx="3246120" cy="523220"/>
          </a:xfrm>
          <a:prstGeom prst="rect">
            <a:avLst/>
          </a:prstGeom>
          <a:solidFill>
            <a:schemeClr val="accent1">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 </a:t>
            </a:r>
            <a:r>
              <a:rPr lang="en-US" sz="28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Scraping</a:t>
            </a:r>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p>
        </p:txBody>
      </p:sp>
      <p:sp>
        <p:nvSpPr>
          <p:cNvPr id="3" name="TextBox 2"/>
          <p:cNvSpPr txBox="1"/>
          <p:nvPr/>
        </p:nvSpPr>
        <p:spPr>
          <a:xfrm>
            <a:off x="530352" y="1424028"/>
            <a:ext cx="10853928" cy="317009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 scraping is a way to automatically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collect the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from websites</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By the help of the Requests and the Beautiful Soup. </a:t>
            </a:r>
          </a:p>
          <a:p>
            <a:endPar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Instead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of copying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information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by hand, you use code (often in Python) to grab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data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like prices, product details, or reviews from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web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pages. </a:t>
            </a:r>
            <a:endPar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endPar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scraper sends a request to the website, reads the HTML content, and pulls out the parts you need—then saves it in a clean format like a spreadsheet or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 the form of the Data Frame</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a:p>
            <a:endPar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It’s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useful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for the market trends or research</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price tracking, lead generation, and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many more.</a:t>
            </a: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5528" b="34543"/>
          <a:stretch/>
        </p:blipFill>
        <p:spPr>
          <a:xfrm>
            <a:off x="0" y="5075530"/>
            <a:ext cx="12192000" cy="176944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926"/>
            <a:ext cx="12192000" cy="486698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sp>
        <p:nvSpPr>
          <p:cNvPr id="2" name="TextBox 1"/>
          <p:cNvSpPr txBox="1"/>
          <p:nvPr/>
        </p:nvSpPr>
        <p:spPr>
          <a:xfrm>
            <a:off x="3129699" y="88706"/>
            <a:ext cx="5373278" cy="52322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8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Interface of the website:</a:t>
            </a:r>
            <a:endParaRPr lang="en-US" sz="28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40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5823285"/>
          </a:xfrm>
          <a:prstGeom prst="rect">
            <a:avLst/>
          </a:prstGeom>
        </p:spPr>
      </p:pic>
      <p:sp>
        <p:nvSpPr>
          <p:cNvPr id="2" name="TextBox 1"/>
          <p:cNvSpPr txBox="1"/>
          <p:nvPr/>
        </p:nvSpPr>
        <p:spPr>
          <a:xfrm>
            <a:off x="2272142" y="381975"/>
            <a:ext cx="7211505"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400" b="1" dirty="0" smtClean="0">
                <a:effectLst>
                  <a:outerShdw blurRad="38100" dist="38100" dir="2700000" algn="tl">
                    <a:srgbClr val="000000">
                      <a:alpha val="43137"/>
                    </a:srgbClr>
                  </a:outerShdw>
                </a:effectLst>
              </a:rPr>
              <a:t>Extracting the Data From the Containers:</a:t>
            </a:r>
            <a:endParaRPr lang="en-US" sz="2400" b="1" dirty="0">
              <a:effectLst>
                <a:outerShdw blurRad="38100" dist="38100" dir="2700000" algn="tl">
                  <a:srgbClr val="000000">
                    <a:alpha val="43137"/>
                  </a:srgbClr>
                </a:outerShdw>
              </a:effectLst>
            </a:endParaRPr>
          </a:p>
        </p:txBody>
      </p:sp>
      <p:sp>
        <p:nvSpPr>
          <p:cNvPr id="8" name="Rectangle 7"/>
          <p:cNvSpPr/>
          <p:nvPr/>
        </p:nvSpPr>
        <p:spPr>
          <a:xfrm>
            <a:off x="3346704" y="2378424"/>
            <a:ext cx="1581912" cy="420624"/>
          </a:xfrm>
          <a:prstGeom prst="rect">
            <a:avLst/>
          </a:prstGeom>
          <a:ln w="57150">
            <a:solidFill>
              <a:schemeClr val="bg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92624" y="2388060"/>
            <a:ext cx="640080" cy="347472"/>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p:cNvSpPr/>
          <p:nvPr/>
        </p:nvSpPr>
        <p:spPr>
          <a:xfrm>
            <a:off x="7333488" y="2468880"/>
            <a:ext cx="621792" cy="283464"/>
          </a:xfrm>
          <a:prstGeom prst="flowChart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3447288" y="2965540"/>
            <a:ext cx="868680" cy="359008"/>
          </a:xfrm>
          <a:prstGeom prst="flowChart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364992" y="3493008"/>
            <a:ext cx="1563624" cy="38404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354115" y="4127925"/>
            <a:ext cx="9381744"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Extracted the details from the container like </a:t>
            </a:r>
            <a:r>
              <a:rPr lang="en-US" sz="2400" u="sng"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Title, Price, </a:t>
            </a:r>
            <a:r>
              <a:rPr lang="en-US" sz="2400" u="sng" dirty="0" err="1"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Original_price</a:t>
            </a:r>
            <a:r>
              <a:rPr lang="en-US" sz="2400" u="sng"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Discount, </a:t>
            </a:r>
            <a:r>
              <a:rPr lang="en-US" sz="2400" u="sng" dirty="0" err="1"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Release_discount</a:t>
            </a:r>
            <a:r>
              <a:rPr lang="en-US" sz="2400" u="sng"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Platforms, </a:t>
            </a:r>
            <a:r>
              <a:rPr lang="en-US" sz="2400" u="sng" dirty="0" err="1"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Review_count</a:t>
            </a:r>
            <a:r>
              <a:rPr lang="en-US" sz="24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endPar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6" name="Minus 5"/>
          <p:cNvSpPr/>
          <p:nvPr/>
        </p:nvSpPr>
        <p:spPr>
          <a:xfrm>
            <a:off x="3813048" y="1435608"/>
            <a:ext cx="2002536" cy="41148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92" y="1795828"/>
            <a:ext cx="11424956" cy="180076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spTree>
    <p:extLst>
      <p:ext uri="{BB962C8B-B14F-4D97-AF65-F5344CB8AC3E}">
        <p14:creationId xmlns:p14="http://schemas.microsoft.com/office/powerpoint/2010/main" val="42398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62"/>
            <a:ext cx="12192000" cy="675042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14" y="2195882"/>
            <a:ext cx="11484864" cy="22002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94" y="4583842"/>
            <a:ext cx="11576304" cy="2242643"/>
          </a:xfrm>
          <a:prstGeom prst="rect">
            <a:avLst/>
          </a:prstGeom>
        </p:spPr>
      </p:pic>
      <p:sp>
        <p:nvSpPr>
          <p:cNvPr id="5" name="TextBox 4"/>
          <p:cNvSpPr txBox="1"/>
          <p:nvPr/>
        </p:nvSpPr>
        <p:spPr>
          <a:xfrm>
            <a:off x="265176" y="4583376"/>
            <a:ext cx="94183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i="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rPr>
              <a:t>NEW</a:t>
            </a:r>
          </a:p>
        </p:txBody>
      </p:sp>
      <p:sp>
        <p:nvSpPr>
          <p:cNvPr id="6" name="TextBox 5"/>
          <p:cNvSpPr txBox="1"/>
          <p:nvPr/>
        </p:nvSpPr>
        <p:spPr>
          <a:xfrm>
            <a:off x="311614" y="2160023"/>
            <a:ext cx="80467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i="1" dirty="0">
                <a:solidFill>
                  <a:schemeClr val="bg2"/>
                </a:solidFill>
                <a:effectLst>
                  <a:glow rad="228600">
                    <a:schemeClr val="accent2">
                      <a:satMod val="175000"/>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rPr>
              <a:t>OLD</a:t>
            </a:r>
          </a:p>
        </p:txBody>
      </p:sp>
      <p:sp>
        <p:nvSpPr>
          <p:cNvPr id="8" name="TextBox 7"/>
          <p:cNvSpPr txBox="1"/>
          <p:nvPr/>
        </p:nvSpPr>
        <p:spPr>
          <a:xfrm>
            <a:off x="265176" y="966734"/>
            <a:ext cx="11693742" cy="10772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1600" dirty="0">
                <a:latin typeface="Cambria" panose="02040503050406030204" pitchFamily="18" charset="0"/>
                <a:ea typeface="Cambria" panose="02040503050406030204" pitchFamily="18" charset="0"/>
                <a:cs typeface="Calibri" panose="020F0502020204030204" pitchFamily="34" charset="0"/>
              </a:rPr>
              <a:t>The original data frame was not </a:t>
            </a:r>
            <a:r>
              <a:rPr lang="en-US" sz="1600" dirty="0" smtClean="0">
                <a:latin typeface="Cambria" panose="02040503050406030204" pitchFamily="18" charset="0"/>
                <a:ea typeface="Cambria" panose="02040503050406030204" pitchFamily="18" charset="0"/>
                <a:cs typeface="Calibri" panose="020F0502020204030204" pitchFamily="34" charset="0"/>
              </a:rPr>
              <a:t>cleaned, so </a:t>
            </a:r>
            <a:r>
              <a:rPr lang="en-US" sz="1600" dirty="0">
                <a:latin typeface="Cambria" panose="02040503050406030204" pitchFamily="18" charset="0"/>
                <a:ea typeface="Cambria" panose="02040503050406030204" pitchFamily="18" charset="0"/>
                <a:cs typeface="Calibri" panose="020F0502020204030204" pitchFamily="34" charset="0"/>
              </a:rPr>
              <a:t>I performed several data cleaning </a:t>
            </a:r>
            <a:r>
              <a:rPr lang="en-US" sz="1600" dirty="0" smtClean="0">
                <a:latin typeface="Cambria" panose="02040503050406030204" pitchFamily="18" charset="0"/>
                <a:ea typeface="Cambria" panose="02040503050406030204" pitchFamily="18" charset="0"/>
                <a:cs typeface="Calibri" panose="020F0502020204030204" pitchFamily="34" charset="0"/>
              </a:rPr>
              <a:t>operations on it. </a:t>
            </a:r>
          </a:p>
          <a:p>
            <a:pPr marL="342900" indent="-342900">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Calibri" panose="020F0502020204030204" pitchFamily="34" charset="0"/>
            </a:endParaRPr>
          </a:p>
          <a:p>
            <a:pPr marL="342900" indent="-342900">
              <a:buFont typeface="Arial" panose="020B0604020202020204" pitchFamily="34" charset="0"/>
              <a:buChar char="•"/>
            </a:pPr>
            <a:r>
              <a:rPr lang="en-US" sz="1600" dirty="0">
                <a:latin typeface="Cambria" panose="02040503050406030204" pitchFamily="18" charset="0"/>
                <a:ea typeface="Cambria" panose="02040503050406030204" pitchFamily="18" charset="0"/>
                <a:cs typeface="Calibri" panose="020F0502020204030204" pitchFamily="34" charset="0"/>
              </a:rPr>
              <a:t>This included removing </a:t>
            </a:r>
            <a:r>
              <a:rPr lang="en-US" sz="1600" dirty="0" smtClean="0">
                <a:latin typeface="Cambria" panose="02040503050406030204" pitchFamily="18" charset="0"/>
                <a:ea typeface="Cambria" panose="02040503050406030204" pitchFamily="18" charset="0"/>
                <a:cs typeface="Calibri" panose="020F0502020204030204" pitchFamily="34" charset="0"/>
              </a:rPr>
              <a:t>unnecessary columns </a:t>
            </a:r>
            <a:r>
              <a:rPr lang="en-US" sz="1600" dirty="0">
                <a:latin typeface="Cambria" panose="02040503050406030204" pitchFamily="18" charset="0"/>
                <a:ea typeface="Cambria" panose="02040503050406030204" pitchFamily="18" charset="0"/>
                <a:cs typeface="Calibri" panose="020F0502020204030204" pitchFamily="34" charset="0"/>
              </a:rPr>
              <a:t>and characters, handling missing values, and converting columns to appropriate data types to </a:t>
            </a:r>
            <a:r>
              <a:rPr lang="en-US" sz="1600" dirty="0" smtClean="0">
                <a:latin typeface="Cambria" panose="02040503050406030204" pitchFamily="18" charset="0"/>
                <a:ea typeface="Cambria" panose="02040503050406030204" pitchFamily="18" charset="0"/>
                <a:cs typeface="Calibri" panose="020F0502020204030204" pitchFamily="34" charset="0"/>
              </a:rPr>
              <a:t>ensure the </a:t>
            </a:r>
            <a:r>
              <a:rPr lang="en-US" sz="1600" dirty="0">
                <a:latin typeface="Cambria" panose="02040503050406030204" pitchFamily="18" charset="0"/>
                <a:ea typeface="Cambria" panose="02040503050406030204" pitchFamily="18" charset="0"/>
                <a:cs typeface="Calibri" panose="020F0502020204030204" pitchFamily="34" charset="0"/>
              </a:rPr>
              <a:t>consistency.</a:t>
            </a:r>
            <a:endParaRPr lang="en-US" sz="1600" dirty="0">
              <a:latin typeface="Cambria" panose="02040503050406030204" pitchFamily="18" charset="0"/>
              <a:ea typeface="Cambria" panose="02040503050406030204" pitchFamily="18" charset="0"/>
            </a:endParaRPr>
          </a:p>
        </p:txBody>
      </p:sp>
      <p:sp>
        <p:nvSpPr>
          <p:cNvPr id="9" name="TextBox 8"/>
          <p:cNvSpPr txBox="1"/>
          <p:nvPr/>
        </p:nvSpPr>
        <p:spPr>
          <a:xfrm>
            <a:off x="356616" y="388997"/>
            <a:ext cx="2651760"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Cleaning:</a:t>
            </a:r>
            <a:endPar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3376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5823285"/>
          </a:xfrm>
          <a:prstGeom prst="rect">
            <a:avLst/>
          </a:prstGeom>
        </p:spPr>
      </p:pic>
      <p:sp>
        <p:nvSpPr>
          <p:cNvPr id="2" name="TextBox 1"/>
          <p:cNvSpPr txBox="1"/>
          <p:nvPr/>
        </p:nvSpPr>
        <p:spPr>
          <a:xfrm>
            <a:off x="603504" y="406997"/>
            <a:ext cx="3218688" cy="461665"/>
          </a:xfrm>
          <a:prstGeom prst="rect">
            <a:avLst/>
          </a:prstGeom>
          <a:solidFill>
            <a:schemeClr val="accent1"/>
          </a:solidFill>
          <a:ln>
            <a:solidFill>
              <a:schemeClr val="accent1"/>
            </a:solid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Visualization:</a:t>
            </a:r>
            <a:endPar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TextBox 2"/>
          <p:cNvSpPr txBox="1"/>
          <p:nvPr/>
        </p:nvSpPr>
        <p:spPr>
          <a:xfrm>
            <a:off x="603504" y="1471825"/>
            <a:ext cx="11411712" cy="347787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Wingdings" panose="05000000000000000000" pitchFamily="2" charset="2"/>
              <a:buChar char="Ø"/>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Data Visualization is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art of turning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raw data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into visual formats—like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charts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and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graphs—to </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make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patterns</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trends, and insights easier to understand and </a:t>
            </a: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communicate that’s why we use the visualizations.</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There are 3 types of Data Visualization techniques that are :-</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Univariate Analysis.</a:t>
            </a:r>
          </a:p>
          <a:p>
            <a:pPr marL="457200" indent="-457200">
              <a:buFont typeface="+mj-lt"/>
              <a:buAutoNum type="arabicPeriod"/>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Bivariate Analysis.</a:t>
            </a:r>
          </a:p>
          <a:p>
            <a:pPr marL="457200" indent="-457200">
              <a:buFont typeface="+mj-lt"/>
              <a:buAutoNum type="arabicPeriod"/>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Multivariate Analysis.</a:t>
            </a: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spTree>
    <p:extLst>
      <p:ext uri="{BB962C8B-B14F-4D97-AF65-F5344CB8AC3E}">
        <p14:creationId xmlns:p14="http://schemas.microsoft.com/office/powerpoint/2010/main" val="4376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62"/>
            <a:ext cx="12192000" cy="5823285"/>
          </a:xfrm>
          <a:prstGeom prst="rect">
            <a:avLst/>
          </a:prstGeom>
        </p:spPr>
      </p:pic>
      <p:sp>
        <p:nvSpPr>
          <p:cNvPr id="3" name="TextBox 2"/>
          <p:cNvSpPr txBox="1"/>
          <p:nvPr/>
        </p:nvSpPr>
        <p:spPr>
          <a:xfrm>
            <a:off x="466344" y="457200"/>
            <a:ext cx="3758184"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Visualization Techniques</a:t>
            </a:r>
            <a:endPar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4" name="TextBox 3"/>
          <p:cNvSpPr txBox="1"/>
          <p:nvPr/>
        </p:nvSpPr>
        <p:spPr>
          <a:xfrm>
            <a:off x="466343" y="1168281"/>
            <a:ext cx="11116057" cy="3693319"/>
          </a:xfrm>
          <a:prstGeom prst="rect">
            <a:avLst/>
          </a:prstGeom>
          <a:noFill/>
        </p:spPr>
        <p:txBody>
          <a:bodyPr wrap="square" rtlCol="0">
            <a:spAutoFit/>
          </a:bodyPr>
          <a:lstStyle/>
          <a:p>
            <a:r>
              <a:rPr lang="en-US" b="1" dirty="0"/>
              <a:t>Univariate Analysis:</a:t>
            </a:r>
            <a:r>
              <a:rPr lang="en-US" dirty="0"/>
              <a:t/>
            </a:r>
            <a:br>
              <a:rPr lang="en-US" dirty="0"/>
            </a:br>
            <a:r>
              <a:rPr lang="en-US" dirty="0"/>
              <a:t>This looks at </a:t>
            </a:r>
            <a:r>
              <a:rPr lang="en-US" b="1" dirty="0"/>
              <a:t>one column at a time</a:t>
            </a:r>
            <a:r>
              <a:rPr lang="en-US" dirty="0"/>
              <a:t>. It tells us how the data is spread out, its average (mean, median, mode), and how much it varies (range, standard deviation). It’s usually the </a:t>
            </a:r>
            <a:r>
              <a:rPr lang="en-US" b="1" dirty="0"/>
              <a:t>first step</a:t>
            </a:r>
            <a:r>
              <a:rPr lang="en-US" dirty="0"/>
              <a:t> when we start exploring a dataset</a:t>
            </a:r>
            <a:r>
              <a:rPr lang="en-US" dirty="0" smtClean="0"/>
              <a:t>.</a:t>
            </a:r>
          </a:p>
          <a:p>
            <a:endParaRPr lang="en-US" dirty="0"/>
          </a:p>
          <a:p>
            <a:r>
              <a:rPr lang="en-US" b="1" dirty="0"/>
              <a:t>Bivariate Analysis:</a:t>
            </a:r>
            <a:r>
              <a:rPr lang="en-US" dirty="0"/>
              <a:t/>
            </a:r>
            <a:br>
              <a:rPr lang="en-US" dirty="0"/>
            </a:br>
            <a:r>
              <a:rPr lang="en-US" dirty="0"/>
              <a:t>This looks at </a:t>
            </a:r>
            <a:r>
              <a:rPr lang="en-US" b="1" dirty="0"/>
              <a:t>two columns at a time</a:t>
            </a:r>
            <a:r>
              <a:rPr lang="en-US" dirty="0"/>
              <a:t>. It helps us see if they are connected — for example, if one goes up, does the other go up (positive relation), go down (negative relation), or stay the same (no relation). It shows us patterns and trends between two things</a:t>
            </a:r>
            <a:r>
              <a:rPr lang="en-US" dirty="0" smtClean="0"/>
              <a:t>.</a:t>
            </a:r>
          </a:p>
          <a:p>
            <a:endParaRPr lang="en-US" dirty="0"/>
          </a:p>
          <a:p>
            <a:r>
              <a:rPr lang="en-US" b="1" dirty="0"/>
              <a:t>Multivariate Analysis:</a:t>
            </a:r>
            <a:r>
              <a:rPr lang="en-US" dirty="0"/>
              <a:t/>
            </a:r>
            <a:br>
              <a:rPr lang="en-US" dirty="0"/>
            </a:br>
            <a:r>
              <a:rPr lang="en-US" dirty="0"/>
              <a:t>This looks at </a:t>
            </a:r>
            <a:r>
              <a:rPr lang="en-US" b="1" dirty="0"/>
              <a:t>more than two columns at once</a:t>
            </a:r>
            <a:r>
              <a:rPr lang="en-US" dirty="0"/>
              <a:t>. It helps find </a:t>
            </a:r>
            <a:r>
              <a:rPr lang="en-US" b="1" dirty="0"/>
              <a:t>hidden patterns</a:t>
            </a:r>
            <a:r>
              <a:rPr lang="en-US" dirty="0"/>
              <a:t> and shows how many factors together can affect the result.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5528" b="34543"/>
          <a:stretch/>
        </p:blipFill>
        <p:spPr>
          <a:xfrm>
            <a:off x="0" y="5478907"/>
            <a:ext cx="12192000" cy="1366072"/>
          </a:xfrm>
          <a:prstGeom prst="rect">
            <a:avLst/>
          </a:prstGeom>
          <a:ln>
            <a:noFill/>
          </a:ln>
          <a:effectLst>
            <a:softEdge rad="112500"/>
          </a:effectLst>
        </p:spPr>
      </p:pic>
    </p:spTree>
    <p:extLst>
      <p:ext uri="{BB962C8B-B14F-4D97-AF65-F5344CB8AC3E}">
        <p14:creationId xmlns:p14="http://schemas.microsoft.com/office/powerpoint/2010/main" val="13265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3085</TotalTime>
  <Words>1019</Words>
  <Application>Microsoft Office PowerPoint</Application>
  <PresentationFormat>Widescreen</PresentationFormat>
  <Paragraphs>107</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Magneto</vt:lpstr>
      <vt:lpstr>Wingdings</vt:lpstr>
      <vt:lpstr>Cambria</vt:lpstr>
      <vt:lpstr>Wingdings 3</vt:lpstr>
      <vt:lpstr>Calibri</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Microsoft account</cp:lastModifiedBy>
  <cp:revision>143</cp:revision>
  <dcterms:created xsi:type="dcterms:W3CDTF">2021-02-16T05:19:01Z</dcterms:created>
  <dcterms:modified xsi:type="dcterms:W3CDTF">2025-11-11T03:50:34Z</dcterms:modified>
</cp:coreProperties>
</file>